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0" r:id="rId6"/>
    <p:sldId id="267"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6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CDBD25-3EF6-41F3-A9F2-1E2A73278CC7}" type="datetimeFigureOut">
              <a:rPr lang="en-US" smtClean="0"/>
              <a:t>4/26/2017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B624C4-0F98-49B0-8468-747F0EF50CF3}" type="slidenum">
              <a:rPr lang="en-US" smtClean="0"/>
              <a:t>‹#›</a:t>
            </a:fld>
            <a:endParaRPr lang="en-US" dirty="0"/>
          </a:p>
        </p:txBody>
      </p:sp>
    </p:spTree>
    <p:extLst>
      <p:ext uri="{BB962C8B-B14F-4D97-AF65-F5344CB8AC3E}">
        <p14:creationId xmlns:p14="http://schemas.microsoft.com/office/powerpoint/2010/main" val="2220381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CDBD25-3EF6-41F3-A9F2-1E2A73278CC7}" type="datetimeFigureOut">
              <a:rPr lang="en-US" smtClean="0"/>
              <a:t>4/26/2017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B624C4-0F98-49B0-8468-747F0EF50CF3}" type="slidenum">
              <a:rPr lang="en-US" smtClean="0"/>
              <a:t>‹#›</a:t>
            </a:fld>
            <a:endParaRPr lang="en-US" dirty="0"/>
          </a:p>
        </p:txBody>
      </p:sp>
    </p:spTree>
    <p:extLst>
      <p:ext uri="{BB962C8B-B14F-4D97-AF65-F5344CB8AC3E}">
        <p14:creationId xmlns:p14="http://schemas.microsoft.com/office/powerpoint/2010/main" val="2023403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CDBD25-3EF6-41F3-A9F2-1E2A73278CC7}" type="datetimeFigureOut">
              <a:rPr lang="en-US" smtClean="0"/>
              <a:t>4/26/2017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B624C4-0F98-49B0-8468-747F0EF50CF3}" type="slidenum">
              <a:rPr lang="en-US" smtClean="0"/>
              <a:t>‹#›</a:t>
            </a:fld>
            <a:endParaRPr lang="en-US" dirty="0"/>
          </a:p>
        </p:txBody>
      </p:sp>
    </p:spTree>
    <p:extLst>
      <p:ext uri="{BB962C8B-B14F-4D97-AF65-F5344CB8AC3E}">
        <p14:creationId xmlns:p14="http://schemas.microsoft.com/office/powerpoint/2010/main" val="287026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CDBD25-3EF6-41F3-A9F2-1E2A73278CC7}" type="datetimeFigureOut">
              <a:rPr lang="en-US" smtClean="0"/>
              <a:t>4/26/2017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B624C4-0F98-49B0-8468-747F0EF50CF3}" type="slidenum">
              <a:rPr lang="en-US" smtClean="0"/>
              <a:t>‹#›</a:t>
            </a:fld>
            <a:endParaRPr lang="en-US" dirty="0"/>
          </a:p>
        </p:txBody>
      </p:sp>
    </p:spTree>
    <p:extLst>
      <p:ext uri="{BB962C8B-B14F-4D97-AF65-F5344CB8AC3E}">
        <p14:creationId xmlns:p14="http://schemas.microsoft.com/office/powerpoint/2010/main" val="3480104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CDBD25-3EF6-41F3-A9F2-1E2A73278CC7}" type="datetimeFigureOut">
              <a:rPr lang="en-US" smtClean="0"/>
              <a:t>4/26/2017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B624C4-0F98-49B0-8468-747F0EF50CF3}" type="slidenum">
              <a:rPr lang="en-US" smtClean="0"/>
              <a:t>‹#›</a:t>
            </a:fld>
            <a:endParaRPr lang="en-US" dirty="0"/>
          </a:p>
        </p:txBody>
      </p:sp>
    </p:spTree>
    <p:extLst>
      <p:ext uri="{BB962C8B-B14F-4D97-AF65-F5344CB8AC3E}">
        <p14:creationId xmlns:p14="http://schemas.microsoft.com/office/powerpoint/2010/main" val="2719500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CDBD25-3EF6-41F3-A9F2-1E2A73278CC7}" type="datetimeFigureOut">
              <a:rPr lang="en-US" smtClean="0"/>
              <a:t>4/26/2017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B624C4-0F98-49B0-8468-747F0EF50CF3}" type="slidenum">
              <a:rPr lang="en-US" smtClean="0"/>
              <a:t>‹#›</a:t>
            </a:fld>
            <a:endParaRPr lang="en-US" dirty="0"/>
          </a:p>
        </p:txBody>
      </p:sp>
    </p:spTree>
    <p:extLst>
      <p:ext uri="{BB962C8B-B14F-4D97-AF65-F5344CB8AC3E}">
        <p14:creationId xmlns:p14="http://schemas.microsoft.com/office/powerpoint/2010/main" val="1996892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CDBD25-3EF6-41F3-A9F2-1E2A73278CC7}" type="datetimeFigureOut">
              <a:rPr lang="en-US" smtClean="0"/>
              <a:t>4/26/2017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B624C4-0F98-49B0-8468-747F0EF50CF3}" type="slidenum">
              <a:rPr lang="en-US" smtClean="0"/>
              <a:t>‹#›</a:t>
            </a:fld>
            <a:endParaRPr lang="en-US" dirty="0"/>
          </a:p>
        </p:txBody>
      </p:sp>
    </p:spTree>
    <p:extLst>
      <p:ext uri="{BB962C8B-B14F-4D97-AF65-F5344CB8AC3E}">
        <p14:creationId xmlns:p14="http://schemas.microsoft.com/office/powerpoint/2010/main" val="1629844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CDBD25-3EF6-41F3-A9F2-1E2A73278CC7}" type="datetimeFigureOut">
              <a:rPr lang="en-US" smtClean="0"/>
              <a:t>4/26/2017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B624C4-0F98-49B0-8468-747F0EF50CF3}" type="slidenum">
              <a:rPr lang="en-US" smtClean="0"/>
              <a:t>‹#›</a:t>
            </a:fld>
            <a:endParaRPr lang="en-US" dirty="0"/>
          </a:p>
        </p:txBody>
      </p:sp>
    </p:spTree>
    <p:extLst>
      <p:ext uri="{BB962C8B-B14F-4D97-AF65-F5344CB8AC3E}">
        <p14:creationId xmlns:p14="http://schemas.microsoft.com/office/powerpoint/2010/main" val="3586873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CDBD25-3EF6-41F3-A9F2-1E2A73278CC7}" type="datetimeFigureOut">
              <a:rPr lang="en-US" smtClean="0"/>
              <a:t>4/26/2017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B624C4-0F98-49B0-8468-747F0EF50CF3}" type="slidenum">
              <a:rPr lang="en-US" smtClean="0"/>
              <a:t>‹#›</a:t>
            </a:fld>
            <a:endParaRPr lang="en-US" dirty="0"/>
          </a:p>
        </p:txBody>
      </p:sp>
    </p:spTree>
    <p:extLst>
      <p:ext uri="{BB962C8B-B14F-4D97-AF65-F5344CB8AC3E}">
        <p14:creationId xmlns:p14="http://schemas.microsoft.com/office/powerpoint/2010/main" val="531151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CDBD25-3EF6-41F3-A9F2-1E2A73278CC7}" type="datetimeFigureOut">
              <a:rPr lang="en-US" smtClean="0"/>
              <a:t>4/26/2017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B624C4-0F98-49B0-8468-747F0EF50CF3}" type="slidenum">
              <a:rPr lang="en-US" smtClean="0"/>
              <a:t>‹#›</a:t>
            </a:fld>
            <a:endParaRPr lang="en-US" dirty="0"/>
          </a:p>
        </p:txBody>
      </p:sp>
    </p:spTree>
    <p:extLst>
      <p:ext uri="{BB962C8B-B14F-4D97-AF65-F5344CB8AC3E}">
        <p14:creationId xmlns:p14="http://schemas.microsoft.com/office/powerpoint/2010/main" val="302050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CDBD25-3EF6-41F3-A9F2-1E2A73278CC7}" type="datetimeFigureOut">
              <a:rPr lang="en-US" smtClean="0"/>
              <a:t>4/26/2017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B624C4-0F98-49B0-8468-747F0EF50CF3}" type="slidenum">
              <a:rPr lang="en-US" smtClean="0"/>
              <a:t>‹#›</a:t>
            </a:fld>
            <a:endParaRPr lang="en-US" dirty="0"/>
          </a:p>
        </p:txBody>
      </p:sp>
    </p:spTree>
    <p:extLst>
      <p:ext uri="{BB962C8B-B14F-4D97-AF65-F5344CB8AC3E}">
        <p14:creationId xmlns:p14="http://schemas.microsoft.com/office/powerpoint/2010/main" val="3393323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CDBD25-3EF6-41F3-A9F2-1E2A73278CC7}" type="datetimeFigureOut">
              <a:rPr lang="en-US" smtClean="0"/>
              <a:t>4/26/2017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B624C4-0F98-49B0-8468-747F0EF50CF3}" type="slidenum">
              <a:rPr lang="en-US" smtClean="0"/>
              <a:t>‹#›</a:t>
            </a:fld>
            <a:endParaRPr lang="en-US" dirty="0"/>
          </a:p>
        </p:txBody>
      </p:sp>
    </p:spTree>
    <p:extLst>
      <p:ext uri="{BB962C8B-B14F-4D97-AF65-F5344CB8AC3E}">
        <p14:creationId xmlns:p14="http://schemas.microsoft.com/office/powerpoint/2010/main" val="373213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28003"/>
            <a:ext cx="9144000" cy="1072197"/>
          </a:xfrm>
        </p:spPr>
        <p:txBody>
          <a:bodyPr/>
          <a:lstStyle/>
          <a:p>
            <a:r>
              <a:rPr lang="en-US" dirty="0"/>
              <a:t>Newtonian Mechanics</a:t>
            </a:r>
          </a:p>
        </p:txBody>
      </p:sp>
      <p:sp>
        <p:nvSpPr>
          <p:cNvPr id="3" name="Subtitle 2"/>
          <p:cNvSpPr>
            <a:spLocks noGrp="1"/>
          </p:cNvSpPr>
          <p:nvPr>
            <p:ph type="subTitle" idx="1"/>
          </p:nvPr>
        </p:nvSpPr>
        <p:spPr>
          <a:xfrm>
            <a:off x="3497580" y="3990658"/>
            <a:ext cx="5196840" cy="558482"/>
          </a:xfrm>
        </p:spPr>
        <p:txBody>
          <a:bodyPr/>
          <a:lstStyle/>
          <a:p>
            <a:r>
              <a:rPr lang="en-US" dirty="0"/>
              <a:t>By Conor Solner</a:t>
            </a:r>
          </a:p>
        </p:txBody>
      </p:sp>
    </p:spTree>
    <p:extLst>
      <p:ext uri="{BB962C8B-B14F-4D97-AF65-F5344CB8AC3E}">
        <p14:creationId xmlns:p14="http://schemas.microsoft.com/office/powerpoint/2010/main" val="647376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Now that we have the most important piece of the puzzle (time)</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a:t>Before we can use the time we solved in the previous slide, we must account for the entire time it took for the jump up (and the landing portion) so we do this by multiplying time by 2 (the time it took traveling upward plus the time it took to land is the same thing as time multiplied by 2)</a:t>
                </a:r>
              </a:p>
              <a:p>
                <a:r>
                  <a:rPr lang="en-US" dirty="0"/>
                  <a:t>2 multiplied by </a:t>
                </a:r>
                <a14:m>
                  <m:oMath xmlns:m="http://schemas.openxmlformats.org/officeDocument/2006/math">
                    <m:r>
                      <a:rPr lang="en-US" b="0" i="1" smtClean="0">
                        <a:latin typeface="Cambria Math" panose="02040503050406030204" pitchFamily="18" charset="0"/>
                      </a:rPr>
                      <m:t>0.3952847075 </m:t>
                    </m:r>
                    <m:r>
                      <a:rPr lang="en-US" b="0" i="1" smtClean="0">
                        <a:latin typeface="Cambria Math" panose="02040503050406030204" pitchFamily="18" charset="0"/>
                      </a:rPr>
                      <m:t>𝑠𝑒𝑐𝑜𝑛𝑑𝑠</m:t>
                    </m:r>
                  </m:oMath>
                </a14:m>
                <a:r>
                  <a:rPr lang="en-US" dirty="0"/>
                  <a:t> yields 0.790594150 seconds</a:t>
                </a:r>
              </a:p>
              <a:p>
                <a:r>
                  <a:rPr lang="en-US" dirty="0"/>
                  <a:t>Therefore the total time it took the athlete to reach 2.5 feet from its initial position back to their initial position would be 0.790594150 seconds.</a:t>
                </a: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3500537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Now we solved our first differential equation for projectile motion</a:t>
            </a:r>
          </a:p>
        </p:txBody>
      </p:sp>
      <p:sp>
        <p:nvSpPr>
          <p:cNvPr id="3" name="Content Placeholder 2"/>
          <p:cNvSpPr>
            <a:spLocks noGrp="1"/>
          </p:cNvSpPr>
          <p:nvPr>
            <p:ph idx="1"/>
          </p:nvPr>
        </p:nvSpPr>
        <p:spPr/>
        <p:txBody>
          <a:bodyPr/>
          <a:lstStyle/>
          <a:p>
            <a:r>
              <a:rPr lang="en-US" dirty="0"/>
              <a:t>To sum up the work we accomplished, we started with knowing Newtons Second Law of motion F=ma</a:t>
            </a:r>
          </a:p>
          <a:p>
            <a:r>
              <a:rPr lang="en-US" dirty="0"/>
              <a:t>We then solved the differential equation for initial velocity</a:t>
            </a:r>
          </a:p>
          <a:p>
            <a:r>
              <a:rPr lang="en-US" dirty="0"/>
              <a:t>Next we applied the quadradic formula to solve for time</a:t>
            </a:r>
          </a:p>
          <a:p>
            <a:r>
              <a:rPr lang="en-US" dirty="0"/>
              <a:t>Then a surprising twist of applying abstract thinking to solve for entire time of motion.</a:t>
            </a:r>
          </a:p>
          <a:p>
            <a:r>
              <a:rPr lang="en-US" dirty="0"/>
              <a:t>Finally celebrating the that we did all this work just to solve the total Hang Time of an athlete who has jumped 2.5 feet in the air. </a:t>
            </a:r>
          </a:p>
        </p:txBody>
      </p:sp>
    </p:spTree>
    <p:extLst>
      <p:ext uri="{BB962C8B-B14F-4D97-AF65-F5344CB8AC3E}">
        <p14:creationId xmlns:p14="http://schemas.microsoft.com/office/powerpoint/2010/main" val="2393881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is Newtonian Mechanics?</a:t>
            </a:r>
          </a:p>
        </p:txBody>
      </p:sp>
      <p:sp>
        <p:nvSpPr>
          <p:cNvPr id="3" name="Content Placeholder 2"/>
          <p:cNvSpPr>
            <a:spLocks noGrp="1"/>
          </p:cNvSpPr>
          <p:nvPr>
            <p:ph idx="1"/>
          </p:nvPr>
        </p:nvSpPr>
        <p:spPr/>
        <p:txBody>
          <a:bodyPr>
            <a:normAutofit lnSpcReduction="10000"/>
          </a:bodyPr>
          <a:lstStyle/>
          <a:p>
            <a:r>
              <a:rPr lang="en-US" dirty="0"/>
              <a:t>They describe three physical laws between a body and forces acted upon it and its motion response to those forces.</a:t>
            </a:r>
          </a:p>
          <a:p>
            <a:r>
              <a:rPr lang="en-US" dirty="0"/>
              <a:t>Newtons First Law: In an inertial reference frame, an object either remains at rest or continues to move at a constant velocity unless acted upon by a force</a:t>
            </a:r>
          </a:p>
          <a:p>
            <a:r>
              <a:rPr lang="en-US" dirty="0"/>
              <a:t>Newtons Second Law: In an inertial reference frame, the vector sum of Forces on an object is equal to the mass of the object multiplied by acceleration a of the object F = ma </a:t>
            </a:r>
          </a:p>
          <a:p>
            <a:r>
              <a:rPr lang="en-US" dirty="0"/>
              <a:t>When on body exerts a force on a second body, the second body simultaneously exerts a force equal in magnitude and opposite in direction of the first body.</a:t>
            </a:r>
          </a:p>
        </p:txBody>
      </p:sp>
    </p:spTree>
    <p:extLst>
      <p:ext uri="{BB962C8B-B14F-4D97-AF65-F5344CB8AC3E}">
        <p14:creationId xmlns:p14="http://schemas.microsoft.com/office/powerpoint/2010/main" val="667785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do we hope to achieve here?</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a:t>The goal is to apply a mathematical model of hang time by using Newtons Second law of motion </a:t>
                </a:r>
              </a:p>
              <a:p>
                <a:r>
                  <a:rPr lang="en-US" dirty="0"/>
                  <a:t>Here we will be applying acceleration as a second derivative of the position function. </a:t>
                </a:r>
                <a14:m>
                  <m:oMath xmlns:m="http://schemas.openxmlformats.org/officeDocument/2006/math">
                    <m:r>
                      <m:rPr>
                        <m:sty m:val="p"/>
                      </m:rPr>
                      <a:rPr lang="en-US" b="0" i="0" smtClean="0">
                        <a:latin typeface="Cambria Math" panose="02040503050406030204" pitchFamily="18" charset="0"/>
                      </a:rPr>
                      <m:t>a</m:t>
                    </m:r>
                    <m:r>
                      <a:rPr lang="en-US" b="0" i="0" smtClean="0">
                        <a:latin typeface="Cambria Math" panose="02040503050406030204" pitchFamily="18" charset="0"/>
                      </a:rPr>
                      <m:t>=</m:t>
                    </m:r>
                    <m:d>
                      <m:dPr>
                        <m:ctrlPr>
                          <a:rPr lang="en-US" b="0" i="0" smtClean="0">
                            <a:latin typeface="Cambria Math" panose="02040503050406030204" pitchFamily="18" charset="0"/>
                          </a:rPr>
                        </m:ctrlPr>
                      </m:dPr>
                      <m:e>
                        <m:f>
                          <m:fPr>
                            <m:ctrlPr>
                              <a:rPr lang="en-US" i="1" smtClean="0">
                                <a:latin typeface="Cambria Math" panose="02040503050406030204" pitchFamily="18" charset="0"/>
                              </a:rPr>
                            </m:ctrlPr>
                          </m:fPr>
                          <m:num>
                            <m:sSup>
                              <m:sSupPr>
                                <m:ctrlPr>
                                  <a:rPr lang="en-US" i="1" smtClean="0">
                                    <a:latin typeface="Cambria Math" panose="02040503050406030204" pitchFamily="18" charset="0"/>
                                  </a:rPr>
                                </m:ctrlPr>
                              </m:sSupPr>
                              <m:e>
                                <m:r>
                                  <a:rPr lang="en-US" b="0" i="1" smtClean="0">
                                    <a:latin typeface="Cambria Math" panose="02040503050406030204" pitchFamily="18" charset="0"/>
                                  </a:rPr>
                                  <m:t>𝑑</m:t>
                                </m:r>
                              </m:e>
                              <m:sup>
                                <m:r>
                                  <a:rPr lang="en-US" b="0" i="1" smtClean="0">
                                    <a:latin typeface="Cambria Math" panose="02040503050406030204" pitchFamily="18" charset="0"/>
                                  </a:rPr>
                                  <m:t>2</m:t>
                                </m:r>
                              </m:sup>
                            </m:sSup>
                          </m:num>
                          <m:den>
                            <m:r>
                              <a:rPr lang="en-US" b="0" i="1" smtClean="0">
                                <a:latin typeface="Cambria Math" panose="02040503050406030204" pitchFamily="18" charset="0"/>
                              </a:rPr>
                              <m:t>𝑑</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𝑡</m:t>
                                </m:r>
                              </m:e>
                              <m:sup>
                                <m:r>
                                  <a:rPr lang="en-US" b="0" i="1" smtClean="0">
                                    <a:latin typeface="Cambria Math" panose="02040503050406030204" pitchFamily="18" charset="0"/>
                                  </a:rPr>
                                  <m:t>2</m:t>
                                </m:r>
                              </m:sup>
                            </m:sSup>
                          </m:den>
                        </m:f>
                        <m:r>
                          <a:rPr lang="en-US" b="0" i="1" smtClean="0">
                            <a:latin typeface="Cambria Math" panose="02040503050406030204" pitchFamily="18" charset="0"/>
                          </a:rPr>
                          <m:t>𝑦</m:t>
                        </m:r>
                      </m:e>
                    </m:d>
                  </m:oMath>
                </a14:m>
                <a:endParaRPr lang="en-US" b="0" dirty="0"/>
              </a:p>
              <a:p>
                <a:r>
                  <a:rPr lang="en-US" dirty="0"/>
                  <a:t>Then we solve for velocity </a:t>
                </a:r>
              </a:p>
              <a:p>
                <a:r>
                  <a:rPr lang="en-US" dirty="0"/>
                  <a:t>Finally solve for hang time</a:t>
                </a:r>
              </a:p>
              <a:p>
                <a:r>
                  <a:rPr lang="en-US" dirty="0"/>
                  <a:t>Easy right?</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2385130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Newtons Second Law</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a:t>F=ma</a:t>
                </a:r>
              </a:p>
              <a:p>
                <a:r>
                  <a:rPr lang="en-US" dirty="0"/>
                  <a:t>Acceleration is the second derivative of position.</a:t>
                </a:r>
              </a:p>
              <a:p>
                <a:r>
                  <a:rPr lang="en-US" dirty="0"/>
                  <a:t>Therefore we can write F = ma as a function of position at a given time. </a:t>
                </a:r>
                <a:br>
                  <a:rPr lang="en-US" dirty="0"/>
                </a:br>
                <a14:m>
                  <m:oMath xmlns:m="http://schemas.openxmlformats.org/officeDocument/2006/math">
                    <m:r>
                      <m:rPr>
                        <m:sty m:val="p"/>
                      </m:rPr>
                      <a:rPr lang="en-US" sz="3600" b="0" i="0" smtClean="0">
                        <a:latin typeface="Cambria Math" panose="02040503050406030204" pitchFamily="18" charset="0"/>
                      </a:rPr>
                      <m:t>F</m:t>
                    </m:r>
                    <m:r>
                      <a:rPr lang="en-US" sz="3600" b="0" i="0" smtClean="0">
                        <a:latin typeface="Cambria Math" panose="02040503050406030204" pitchFamily="18" charset="0"/>
                      </a:rPr>
                      <m:t>=</m:t>
                    </m:r>
                    <m:r>
                      <m:rPr>
                        <m:sty m:val="p"/>
                      </m:rPr>
                      <a:rPr lang="en-US" sz="3600" b="0" i="0" smtClean="0">
                        <a:latin typeface="Cambria Math" panose="02040503050406030204" pitchFamily="18" charset="0"/>
                      </a:rPr>
                      <m:t>m</m:t>
                    </m:r>
                    <m:d>
                      <m:dPr>
                        <m:ctrlPr>
                          <a:rPr lang="en-US" sz="3600" b="0" i="1" smtClean="0">
                            <a:latin typeface="Cambria Math" panose="02040503050406030204" pitchFamily="18" charset="0"/>
                          </a:rPr>
                        </m:ctrlPr>
                      </m:dPr>
                      <m:e>
                        <m:f>
                          <m:fPr>
                            <m:ctrlPr>
                              <a:rPr lang="en-US" sz="3600" i="1" smtClean="0">
                                <a:latin typeface="Cambria Math" panose="02040503050406030204" pitchFamily="18" charset="0"/>
                              </a:rPr>
                            </m:ctrlPr>
                          </m:fPr>
                          <m:num>
                            <m:sSup>
                              <m:sSupPr>
                                <m:ctrlPr>
                                  <a:rPr lang="en-US" sz="3600" i="1" smtClean="0">
                                    <a:latin typeface="Cambria Math" panose="02040503050406030204" pitchFamily="18" charset="0"/>
                                  </a:rPr>
                                </m:ctrlPr>
                              </m:sSupPr>
                              <m:e>
                                <m:r>
                                  <a:rPr lang="en-US" sz="3600" b="0" i="1" smtClean="0">
                                    <a:latin typeface="Cambria Math" panose="02040503050406030204" pitchFamily="18" charset="0"/>
                                  </a:rPr>
                                  <m:t>𝑑</m:t>
                                </m:r>
                              </m:e>
                              <m:sup>
                                <m:r>
                                  <a:rPr lang="en-US" sz="3600" b="0" i="1" smtClean="0">
                                    <a:latin typeface="Cambria Math" panose="02040503050406030204" pitchFamily="18" charset="0"/>
                                  </a:rPr>
                                  <m:t>2</m:t>
                                </m:r>
                              </m:sup>
                            </m:sSup>
                          </m:num>
                          <m:den>
                            <m:r>
                              <a:rPr lang="en-US" sz="3600" b="0" i="1" smtClean="0">
                                <a:latin typeface="Cambria Math" panose="02040503050406030204" pitchFamily="18" charset="0"/>
                              </a:rPr>
                              <m:t>𝑑</m:t>
                            </m:r>
                            <m:sSup>
                              <m:sSupPr>
                                <m:ctrlPr>
                                  <a:rPr lang="en-US" sz="3600" b="0" i="1" smtClean="0">
                                    <a:latin typeface="Cambria Math" panose="02040503050406030204" pitchFamily="18" charset="0"/>
                                  </a:rPr>
                                </m:ctrlPr>
                              </m:sSupPr>
                              <m:e>
                                <m:r>
                                  <a:rPr lang="en-US" sz="3600" b="0" i="1" smtClean="0">
                                    <a:latin typeface="Cambria Math" panose="02040503050406030204" pitchFamily="18" charset="0"/>
                                  </a:rPr>
                                  <m:t>𝑡</m:t>
                                </m:r>
                              </m:e>
                              <m:sup>
                                <m:r>
                                  <a:rPr lang="en-US" sz="3600" b="0" i="1" smtClean="0">
                                    <a:latin typeface="Cambria Math" panose="02040503050406030204" pitchFamily="18" charset="0"/>
                                  </a:rPr>
                                  <m:t>2</m:t>
                                </m:r>
                              </m:sup>
                            </m:sSup>
                          </m:den>
                        </m:f>
                        <m:r>
                          <a:rPr lang="en-US" sz="3600" b="0" i="1" smtClean="0">
                            <a:latin typeface="Cambria Math" panose="02040503050406030204" pitchFamily="18" charset="0"/>
                          </a:rPr>
                          <m:t>𝑦</m:t>
                        </m:r>
                      </m:e>
                    </m:d>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943444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Hang Time Example</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a:t>We need to make a few assumptions.</a:t>
                </a:r>
              </a:p>
              <a:p>
                <a:r>
                  <a:rPr lang="en-US" dirty="0"/>
                  <a:t>The first assumption we will be using gravity in feet so it will be</a:t>
                </a:r>
              </a:p>
              <a:p>
                <a:pPr marL="0" indent="0">
                  <a:buNone/>
                </a:pPr>
                <a:br>
                  <a:rPr lang="en-US" i="1" dirty="0">
                    <a:latin typeface="Cambria Math" panose="02040503050406030204" pitchFamily="18" charset="0"/>
                  </a:rPr>
                </a:b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𝑔</m:t>
                      </m:r>
                      <m:r>
                        <a:rPr lang="en-US" b="0" i="1" smtClean="0">
                          <a:latin typeface="Cambria Math" panose="02040503050406030204" pitchFamily="18" charset="0"/>
                        </a:rPr>
                        <m:t>=32 </m:t>
                      </m:r>
                      <m:f>
                        <m:fPr>
                          <m:ctrlPr>
                            <a:rPr lang="en-US" b="0" i="1" smtClean="0">
                              <a:latin typeface="Cambria Math" panose="02040503050406030204" pitchFamily="18" charset="0"/>
                            </a:rPr>
                          </m:ctrlPr>
                        </m:fPr>
                        <m:num>
                          <m:r>
                            <a:rPr lang="en-US" b="0" i="1" smtClean="0">
                              <a:latin typeface="Cambria Math" panose="02040503050406030204" pitchFamily="18" charset="0"/>
                            </a:rPr>
                            <m:t>𝑓𝑡</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𝑠</m:t>
                              </m:r>
                            </m:e>
                            <m:sup>
                              <m:r>
                                <a:rPr lang="en-US" b="0" i="1" smtClean="0">
                                  <a:latin typeface="Cambria Math" panose="02040503050406030204" pitchFamily="18" charset="0"/>
                                </a:rPr>
                                <m:t>2</m:t>
                              </m:r>
                            </m:sup>
                          </m:sSup>
                        </m:den>
                      </m:f>
                    </m:oMath>
                  </m:oMathPara>
                </a14:m>
                <a:endParaRPr lang="en-US" b="0" dirty="0"/>
              </a:p>
              <a:p>
                <a:r>
                  <a:rPr lang="en-US" b="0" dirty="0"/>
                  <a:t>Mass of the player is represented as “m”</a:t>
                </a:r>
              </a:p>
              <a:p>
                <a:r>
                  <a:rPr lang="en-US" b="0" dirty="0"/>
                  <a:t>The </a:t>
                </a:r>
                <a:r>
                  <a:rPr lang="en-US" dirty="0"/>
                  <a:t>average height of player jumping is 2.5 feet</a:t>
                </a:r>
                <a:endParaRPr lang="en-US" b="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119574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Here is a visual representation of Hang Time</a:t>
            </a:r>
          </a:p>
        </p:txBody>
      </p:sp>
      <p:pic>
        <p:nvPicPr>
          <p:cNvPr id="1026" name="Picture 2" descr="http://www.ncsec.org/team5/images/typesofprojectiles.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36431" y="1787867"/>
            <a:ext cx="8919138" cy="4278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6467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Solving Hang Time</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1348740"/>
                <a:ext cx="10515600" cy="4828223"/>
              </a:xfrm>
            </p:spPr>
            <p:txBody>
              <a:bodyPr>
                <a:normAutofit/>
              </a:bodyPr>
              <a:lstStyle/>
              <a:p>
                <a:r>
                  <a:rPr lang="en-US" dirty="0"/>
                  <a:t>We need to solve the differential equation </a:t>
                </a:r>
                <a14:m>
                  <m:oMath xmlns:m="http://schemas.openxmlformats.org/officeDocument/2006/math">
                    <m:r>
                      <m:rPr>
                        <m:sty m:val="p"/>
                      </m:rPr>
                      <a:rPr lang="en-US" b="0" i="0" smtClean="0">
                        <a:latin typeface="Cambria Math" panose="02040503050406030204" pitchFamily="18" charset="0"/>
                      </a:rPr>
                      <m:t>F</m:t>
                    </m:r>
                    <m:r>
                      <a:rPr lang="en-US" b="0" i="0" smtClean="0">
                        <a:latin typeface="Cambria Math" panose="02040503050406030204" pitchFamily="18" charset="0"/>
                      </a:rPr>
                      <m:t>=</m:t>
                    </m:r>
                    <m:r>
                      <m:rPr>
                        <m:sty m:val="p"/>
                      </m:rPr>
                      <a:rPr lang="en-US" b="0" i="0" smtClean="0">
                        <a:latin typeface="Cambria Math" panose="02040503050406030204" pitchFamily="18" charset="0"/>
                      </a:rPr>
                      <m:t>m</m:t>
                    </m:r>
                    <m:r>
                      <a:rPr lang="en-US" b="0" i="0" smtClean="0">
                        <a:latin typeface="Cambria Math" panose="02040503050406030204" pitchFamily="18" charset="0"/>
                      </a:rPr>
                      <m:t>(</m:t>
                    </m:r>
                    <m:f>
                      <m:fPr>
                        <m:ctrlPr>
                          <a:rPr lang="en-US" i="1" smtClean="0">
                            <a:latin typeface="Cambria Math" panose="02040503050406030204" pitchFamily="18" charset="0"/>
                          </a:rPr>
                        </m:ctrlPr>
                      </m:fPr>
                      <m:num>
                        <m:sSup>
                          <m:sSupPr>
                            <m:ctrlPr>
                              <a:rPr lang="en-US" i="1" smtClean="0">
                                <a:latin typeface="Cambria Math" panose="02040503050406030204" pitchFamily="18" charset="0"/>
                              </a:rPr>
                            </m:ctrlPr>
                          </m:sSupPr>
                          <m:e>
                            <m:r>
                              <a:rPr lang="en-US" b="0" i="1" smtClean="0">
                                <a:latin typeface="Cambria Math" panose="02040503050406030204" pitchFamily="18" charset="0"/>
                              </a:rPr>
                              <m:t>𝑑</m:t>
                            </m:r>
                          </m:e>
                          <m:sup>
                            <m:r>
                              <a:rPr lang="en-US" b="0" i="1" smtClean="0">
                                <a:latin typeface="Cambria Math" panose="02040503050406030204" pitchFamily="18" charset="0"/>
                              </a:rPr>
                              <m:t>2</m:t>
                            </m:r>
                          </m:sup>
                        </m:sSup>
                      </m:num>
                      <m:den>
                        <m:r>
                          <a:rPr lang="en-US" b="0" i="1" smtClean="0">
                            <a:latin typeface="Cambria Math" panose="02040503050406030204" pitchFamily="18" charset="0"/>
                          </a:rPr>
                          <m:t>𝑑</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𝑡</m:t>
                            </m:r>
                          </m:e>
                          <m:sup>
                            <m:r>
                              <a:rPr lang="en-US" b="0" i="1" smtClean="0">
                                <a:latin typeface="Cambria Math" panose="02040503050406030204" pitchFamily="18" charset="0"/>
                              </a:rPr>
                              <m:t>2</m:t>
                            </m:r>
                          </m:sup>
                        </m:sSup>
                      </m:den>
                    </m:f>
                    <m:r>
                      <a:rPr lang="en-US" b="0" i="1" smtClean="0">
                        <a:latin typeface="Cambria Math" panose="02040503050406030204" pitchFamily="18" charset="0"/>
                      </a:rPr>
                      <m:t>𝑦</m:t>
                    </m:r>
                    <m:r>
                      <a:rPr lang="en-US" b="0" i="1" smtClean="0">
                        <a:latin typeface="Cambria Math" panose="02040503050406030204" pitchFamily="18" charset="0"/>
                      </a:rPr>
                      <m:t>)</m:t>
                    </m:r>
                  </m:oMath>
                </a14:m>
                <a:r>
                  <a:rPr lang="en-US" dirty="0"/>
                  <a:t> which we get as </a:t>
                </a:r>
                <a14:m>
                  <m:oMath xmlns:m="http://schemas.openxmlformats.org/officeDocument/2006/math">
                    <m:r>
                      <a:rPr lang="en-US" b="0" i="1" smtClean="0">
                        <a:latin typeface="Cambria Math" panose="02040503050406030204" pitchFamily="18" charset="0"/>
                      </a:rPr>
                      <m:t>𝑦</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r>
                      <a:rPr lang="en-US" b="0" i="1" smtClean="0">
                        <a:latin typeface="Cambria Math" panose="02040503050406030204" pitchFamily="18" charset="0"/>
                      </a:rPr>
                      <m:t>=−16</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𝑡</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𝑡𝑣</m:t>
                    </m:r>
                  </m:oMath>
                </a14:m>
                <a:br>
                  <a:rPr lang="en-US" b="0" dirty="0"/>
                </a:br>
                <a:r>
                  <a:rPr lang="en-US" b="0" dirty="0"/>
                  <a:t>(see sol := y(t) = </a:t>
                </a:r>
                <a14:m>
                  <m:oMath xmlns:m="http://schemas.openxmlformats.org/officeDocument/2006/math">
                    <m:r>
                      <a:rPr lang="en-US" b="0" i="1" smtClean="0">
                        <a:latin typeface="Cambria Math" panose="02040503050406030204" pitchFamily="18" charset="0"/>
                      </a:rPr>
                      <m:t>−16</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𝑡</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𝑣</m:t>
                    </m:r>
                  </m:oMath>
                </a14:m>
                <a:r>
                  <a:rPr lang="en-US" b="0" dirty="0"/>
                  <a:t> </a:t>
                </a:r>
                <a:r>
                  <a:rPr lang="en-US" dirty="0"/>
                  <a:t>line 2</a:t>
                </a:r>
                <a:r>
                  <a:rPr lang="en-US" b="0" dirty="0"/>
                  <a:t>)</a:t>
                </a:r>
              </a:p>
              <a:p>
                <a:r>
                  <a:rPr lang="en-US" dirty="0"/>
                  <a:t>We solve for the maximum time because the time at its maximum produces a maximum height(which is 2.5 feet)</a:t>
                </a:r>
                <a:endParaRPr lang="en-US" b="0" dirty="0"/>
              </a:p>
              <a:p>
                <a:r>
                  <a:rPr lang="en-US" dirty="0"/>
                  <a:t>Now that we have a solved differential equation we solve for velocity of our differential equation which is </a:t>
                </a:r>
                <a:endParaRPr lang="en-US" i="1" dirty="0">
                  <a:latin typeface="Cambria Math" panose="02040503050406030204" pitchFamily="18" charset="0"/>
                </a:endParaRPr>
              </a:p>
              <a:p>
                <a:pPr marL="0" indent="0" algn="ctr">
                  <a:buNone/>
                </a:pPr>
                <a14:m>
                  <m:oMath xmlns:m="http://schemas.openxmlformats.org/officeDocument/2006/math">
                    <m:r>
                      <a:rPr lang="en-US" b="0" i="1" smtClean="0">
                        <a:latin typeface="Cambria Math" panose="02040503050406030204" pitchFamily="18" charset="0"/>
                      </a:rPr>
                      <m:t>𝑣</m:t>
                    </m:r>
                    <m:r>
                      <a:rPr lang="en-US" b="0" i="1" smtClean="0">
                        <a:latin typeface="Cambria Math" panose="02040503050406030204" pitchFamily="18" charset="0"/>
                      </a:rPr>
                      <m:t>=12.64911064 </m:t>
                    </m:r>
                    <m:r>
                      <a:rPr lang="en-US" b="0" i="1" smtClean="0">
                        <a:latin typeface="Cambria Math" panose="02040503050406030204" pitchFamily="18" charset="0"/>
                      </a:rPr>
                      <m:t>𝑓𝑒𝑒𝑡</m:t>
                    </m:r>
                    <m:r>
                      <a:rPr lang="en-US" b="0" i="1" smtClean="0">
                        <a:latin typeface="Cambria Math" panose="02040503050406030204" pitchFamily="18" charset="0"/>
                      </a:rPr>
                      <m:t> </m:t>
                    </m:r>
                    <m:r>
                      <a:rPr lang="en-US" b="0" i="1" smtClean="0">
                        <a:latin typeface="Cambria Math" panose="02040503050406030204" pitchFamily="18" charset="0"/>
                      </a:rPr>
                      <m:t>𝑝𝑒𝑟</m:t>
                    </m:r>
                    <m:r>
                      <a:rPr lang="en-US" b="0" i="1" smtClean="0">
                        <a:latin typeface="Cambria Math" panose="02040503050406030204" pitchFamily="18" charset="0"/>
                      </a:rPr>
                      <m:t> </m:t>
                    </m:r>
                    <m:r>
                      <a:rPr lang="en-US" b="0" i="1" smtClean="0">
                        <a:latin typeface="Cambria Math" panose="02040503050406030204" pitchFamily="18" charset="0"/>
                      </a:rPr>
                      <m:t>𝑠𝑒𝑐𝑜𝑛𝑑</m:t>
                    </m:r>
                  </m:oMath>
                </a14:m>
                <a:r>
                  <a:rPr lang="en-US" dirty="0"/>
                  <a:t> *see lines 5 and 6*</a:t>
                </a:r>
              </a:p>
              <a:p>
                <a:r>
                  <a:rPr lang="en-US" dirty="0"/>
                  <a:t>Summary: we have a solvable differential equation “y(t)” and an initial velocity of </a:t>
                </a:r>
                <a14:m>
                  <m:oMath xmlns:m="http://schemas.openxmlformats.org/officeDocument/2006/math">
                    <m:r>
                      <a:rPr lang="en-US" b="0" i="1" smtClean="0">
                        <a:latin typeface="Cambria Math" panose="02040503050406030204" pitchFamily="18" charset="0"/>
                      </a:rPr>
                      <m:t>12.64911064</m:t>
                    </m:r>
                    <m:r>
                      <a:rPr lang="en-US" b="0" i="0" smtClean="0">
                        <a:latin typeface="Cambria Math" panose="02040503050406030204" pitchFamily="18" charset="0"/>
                      </a:rPr>
                      <m:t> </m:t>
                    </m:r>
                    <m:r>
                      <m:rPr>
                        <m:sty m:val="p"/>
                      </m:rPr>
                      <a:rPr lang="en-US" b="0" i="0" smtClean="0">
                        <a:latin typeface="Cambria Math" panose="02040503050406030204" pitchFamily="18" charset="0"/>
                      </a:rPr>
                      <m:t>feet</m:t>
                    </m:r>
                    <m:r>
                      <a:rPr lang="en-US" b="0" i="0" smtClean="0">
                        <a:latin typeface="Cambria Math" panose="02040503050406030204" pitchFamily="18" charset="0"/>
                      </a:rPr>
                      <m:t> </m:t>
                    </m:r>
                    <m:r>
                      <m:rPr>
                        <m:sty m:val="p"/>
                      </m:rPr>
                      <a:rPr lang="en-US" b="0" i="0" smtClean="0">
                        <a:latin typeface="Cambria Math" panose="02040503050406030204" pitchFamily="18" charset="0"/>
                      </a:rPr>
                      <m:t>per</m:t>
                    </m:r>
                    <m:r>
                      <a:rPr lang="en-US" b="0" i="0" smtClean="0">
                        <a:latin typeface="Cambria Math" panose="02040503050406030204" pitchFamily="18" charset="0"/>
                      </a:rPr>
                      <m:t> </m:t>
                    </m:r>
                    <m:r>
                      <m:rPr>
                        <m:sty m:val="p"/>
                      </m:rPr>
                      <a:rPr lang="en-US" b="0" i="0" smtClean="0">
                        <a:latin typeface="Cambria Math" panose="02040503050406030204" pitchFamily="18" charset="0"/>
                      </a:rPr>
                      <m:t>second</m:t>
                    </m:r>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1348740"/>
                <a:ext cx="10515600" cy="4828223"/>
              </a:xfrm>
              <a:blipFill>
                <a:blip r:embed="rId2"/>
                <a:stretch>
                  <a:fillRect l="-1043" r="-232"/>
                </a:stretch>
              </a:blipFill>
            </p:spPr>
            <p:txBody>
              <a:bodyPr/>
              <a:lstStyle/>
              <a:p>
                <a:r>
                  <a:rPr lang="en-US">
                    <a:noFill/>
                  </a:rPr>
                  <a:t> </a:t>
                </a:r>
              </a:p>
            </p:txBody>
          </p:sp>
        </mc:Fallback>
      </mc:AlternateContent>
    </p:spTree>
    <p:extLst>
      <p:ext uri="{BB962C8B-B14F-4D97-AF65-F5344CB8AC3E}">
        <p14:creationId xmlns:p14="http://schemas.microsoft.com/office/powerpoint/2010/main" val="1516589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Now that we have some key components</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a:t>If we input what we know so far into our differential equation we get</a:t>
                </a:r>
              </a:p>
              <a:p>
                <a:pPr marL="0" indent="0">
                  <a:buNone/>
                </a:pP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−16</m:t>
                        </m:r>
                        <m:r>
                          <a:rPr lang="en-US" b="0" i="1" smtClean="0">
                            <a:latin typeface="Cambria Math" panose="02040503050406030204" pitchFamily="18" charset="0"/>
                          </a:rPr>
                          <m:t>𝑡</m:t>
                        </m:r>
                      </m:e>
                      <m:sup>
                        <m:r>
                          <a:rPr lang="en-US" b="0" i="1" smtClean="0">
                            <a:latin typeface="Cambria Math" panose="02040503050406030204" pitchFamily="18" charset="0"/>
                          </a:rPr>
                          <m:t>2</m:t>
                        </m:r>
                      </m:sup>
                    </m:sSup>
                    <m:r>
                      <a:rPr lang="en-US" b="0" i="1" smtClean="0">
                        <a:latin typeface="Cambria Math" panose="02040503050406030204" pitchFamily="18" charset="0"/>
                      </a:rPr>
                      <m:t>+12.64911064</m:t>
                    </m:r>
                    <m:r>
                      <a:rPr lang="en-US" b="0" i="1" smtClean="0">
                        <a:latin typeface="Cambria Math" panose="02040503050406030204" pitchFamily="18" charset="0"/>
                      </a:rPr>
                      <m:t>𝑡</m:t>
                    </m:r>
                  </m:oMath>
                </a14:m>
                <a:r>
                  <a:rPr lang="en-US" dirty="0"/>
                  <a:t> so we can now set this equation equal to maximum height (which would be 2.5 feet) and we can solve for time.</a:t>
                </a:r>
              </a:p>
              <a:p>
                <a:r>
                  <a:rPr lang="en-US" dirty="0"/>
                  <a:t>Maximum time for an athlete to jump 2.5 feet into the air would be solved by using the quadradic equation </a:t>
                </a:r>
              </a:p>
              <a:p>
                <a:pPr marL="0" indent="0" algn="ctr">
                  <a:buNone/>
                </a:pPr>
                <a14:m>
                  <m:oMath xmlns:m="http://schemas.openxmlformats.org/officeDocument/2006/math">
                    <m:r>
                      <a:rPr lang="en-US" b="0" i="1" smtClean="0">
                        <a:latin typeface="Cambria Math" panose="02040503050406030204" pitchFamily="18" charset="0"/>
                      </a:rPr>
                      <m:t>𝑡</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m:t>
                        </m:r>
                        <m:r>
                          <a:rPr lang="en-US" b="0" i="1" smtClean="0">
                            <a:latin typeface="Cambria Math" panose="02040503050406030204" pitchFamily="18" charset="0"/>
                          </a:rPr>
                          <m:t>𝑏</m:t>
                        </m:r>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sSup>
                              <m:sSupPr>
                                <m:ctrlPr>
                                  <a:rPr lang="en-US" b="0" i="1" smtClean="0">
                                    <a:latin typeface="Cambria Math" panose="02040503050406030204" pitchFamily="18" charset="0"/>
                                  </a:rPr>
                                </m:ctrlPr>
                              </m:sSupPr>
                              <m:e>
                                <m:r>
                                  <a:rPr lang="en-US" b="0" i="1" smtClean="0">
                                    <a:latin typeface="Cambria Math" panose="02040503050406030204" pitchFamily="18" charset="0"/>
                                  </a:rPr>
                                  <m:t>𝑏</m:t>
                                </m:r>
                              </m:e>
                              <m:sup>
                                <m:r>
                                  <a:rPr lang="en-US" b="0" i="1" smtClean="0">
                                    <a:latin typeface="Cambria Math" panose="02040503050406030204" pitchFamily="18" charset="0"/>
                                  </a:rPr>
                                  <m:t>2</m:t>
                                </m:r>
                              </m:sup>
                            </m:sSup>
                            <m:r>
                              <a:rPr lang="en-US" b="0" i="1" smtClean="0">
                                <a:latin typeface="Cambria Math" panose="02040503050406030204" pitchFamily="18" charset="0"/>
                              </a:rPr>
                              <m:t>−4</m:t>
                            </m:r>
                            <m:r>
                              <a:rPr lang="en-US" b="0" i="1" smtClean="0">
                                <a:latin typeface="Cambria Math" panose="02040503050406030204" pitchFamily="18" charset="0"/>
                              </a:rPr>
                              <m:t>𝑎𝑐</m:t>
                            </m:r>
                          </m:e>
                        </m:rad>
                      </m:num>
                      <m:den>
                        <m:r>
                          <a:rPr lang="en-US" b="0" i="1" smtClean="0">
                            <a:latin typeface="Cambria Math" panose="02040503050406030204" pitchFamily="18" charset="0"/>
                          </a:rPr>
                          <m:t>2</m:t>
                        </m:r>
                        <m:r>
                          <a:rPr lang="en-US" b="0" i="1" smtClean="0">
                            <a:latin typeface="Cambria Math" panose="02040503050406030204" pitchFamily="18" charset="0"/>
                          </a:rPr>
                          <m:t>𝑎</m:t>
                        </m:r>
                      </m:den>
                    </m:f>
                  </m:oMath>
                </a14:m>
                <a:r>
                  <a:rPr lang="en-US" dirty="0"/>
                  <a:t>  lines 7 and 8</a:t>
                </a:r>
              </a:p>
              <a:p>
                <a:r>
                  <a:rPr lang="en-US" dirty="0"/>
                  <a:t>Maximum time must be positive, negative time would be it would be going backwards so t = 0.3952847075</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17" t="-2241" r="-174"/>
                </a:stretch>
              </a:blipFill>
            </p:spPr>
            <p:txBody>
              <a:bodyPr/>
              <a:lstStyle/>
              <a:p>
                <a:r>
                  <a:rPr lang="en-US">
                    <a:noFill/>
                  </a:rPr>
                  <a:t> </a:t>
                </a:r>
              </a:p>
            </p:txBody>
          </p:sp>
        </mc:Fallback>
      </mc:AlternateContent>
    </p:spTree>
    <p:extLst>
      <p:ext uri="{BB962C8B-B14F-4D97-AF65-F5344CB8AC3E}">
        <p14:creationId xmlns:p14="http://schemas.microsoft.com/office/powerpoint/2010/main" val="3848406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 alternative method to solving for time</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a:t>We can take the initial velocity (12.64911064 feet per second) and divide it by gravity (32 feet per seconds squared) </a:t>
                </a:r>
              </a:p>
              <a:p>
                <a:r>
                  <a:rPr lang="en-US" dirty="0"/>
                  <a:t>This works because </a:t>
                </a:r>
                <a14:m>
                  <m:oMath xmlns:m="http://schemas.openxmlformats.org/officeDocument/2006/math">
                    <m:f>
                      <m:fPr>
                        <m:ctrlPr>
                          <a:rPr lang="en-US" i="1" smtClean="0">
                            <a:latin typeface="Cambria Math" panose="02040503050406030204" pitchFamily="18" charset="0"/>
                          </a:rPr>
                        </m:ctrlPr>
                      </m:fPr>
                      <m:num>
                        <m:f>
                          <m:fPr>
                            <m:ctrlPr>
                              <a:rPr lang="en-US" i="1" smtClean="0">
                                <a:latin typeface="Cambria Math" panose="02040503050406030204" pitchFamily="18" charset="0"/>
                              </a:rPr>
                            </m:ctrlPr>
                          </m:fPr>
                          <m:num>
                            <m:r>
                              <a:rPr lang="en-US" b="0" i="1" smtClean="0">
                                <a:latin typeface="Cambria Math" panose="02040503050406030204" pitchFamily="18" charset="0"/>
                              </a:rPr>
                              <m:t>𝑓𝑡</m:t>
                            </m:r>
                          </m:num>
                          <m:den>
                            <m:r>
                              <a:rPr lang="en-US" b="0" i="1" smtClean="0">
                                <a:latin typeface="Cambria Math" panose="02040503050406030204" pitchFamily="18" charset="0"/>
                              </a:rPr>
                              <m:t>𝑠</m:t>
                            </m:r>
                          </m:den>
                        </m:f>
                      </m:num>
                      <m:den>
                        <m:f>
                          <m:fPr>
                            <m:ctrlPr>
                              <a:rPr lang="en-US" i="1" smtClean="0">
                                <a:latin typeface="Cambria Math" panose="02040503050406030204" pitchFamily="18" charset="0"/>
                              </a:rPr>
                            </m:ctrlPr>
                          </m:fPr>
                          <m:num>
                            <m:r>
                              <a:rPr lang="en-US" b="0" i="1" smtClean="0">
                                <a:latin typeface="Cambria Math" panose="02040503050406030204" pitchFamily="18" charset="0"/>
                              </a:rPr>
                              <m:t>𝑓𝑡</m:t>
                            </m:r>
                          </m:num>
                          <m:den>
                            <m:sSup>
                              <m:sSupPr>
                                <m:ctrlPr>
                                  <a:rPr lang="en-US" i="1" smtClean="0">
                                    <a:latin typeface="Cambria Math" panose="02040503050406030204" pitchFamily="18" charset="0"/>
                                  </a:rPr>
                                </m:ctrlPr>
                              </m:sSupPr>
                              <m:e>
                                <m:r>
                                  <a:rPr lang="en-US" b="0" i="1" smtClean="0">
                                    <a:latin typeface="Cambria Math" panose="02040503050406030204" pitchFamily="18" charset="0"/>
                                  </a:rPr>
                                  <m:t>𝑠</m:t>
                                </m:r>
                              </m:e>
                              <m:sup>
                                <m:r>
                                  <a:rPr lang="en-US" b="0" i="1" smtClean="0">
                                    <a:latin typeface="Cambria Math" panose="02040503050406030204" pitchFamily="18" charset="0"/>
                                  </a:rPr>
                                  <m:t>2</m:t>
                                </m:r>
                              </m:sup>
                            </m:sSup>
                          </m:den>
                        </m:f>
                      </m:den>
                    </m:f>
                  </m:oMath>
                </a14:m>
                <a:r>
                  <a:rPr lang="en-US" dirty="0"/>
                  <a:t> simplifies to seconds so…</a:t>
                </a:r>
              </a:p>
              <a:p>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𝑖𝑛𝑖𝑡𝑖𝑎𝑙</m:t>
                        </m:r>
                        <m:r>
                          <a:rPr lang="en-US" b="0" i="1" smtClean="0">
                            <a:latin typeface="Cambria Math" panose="02040503050406030204" pitchFamily="18" charset="0"/>
                          </a:rPr>
                          <m:t> </m:t>
                        </m:r>
                        <m:r>
                          <a:rPr lang="en-US" b="0" i="1" smtClean="0">
                            <a:latin typeface="Cambria Math" panose="02040503050406030204" pitchFamily="18" charset="0"/>
                          </a:rPr>
                          <m:t>𝑣𝑒𝑙𝑜𝑐𝑖𝑡𝑦</m:t>
                        </m:r>
                      </m:num>
                      <m:den>
                        <m:r>
                          <a:rPr lang="en-US" b="0" i="1" smtClean="0">
                            <a:latin typeface="Cambria Math" panose="02040503050406030204" pitchFamily="18" charset="0"/>
                          </a:rPr>
                          <m:t>𝑔𝑟𝑎𝑣𝑖𝑡𝑎𝑡𝑖𝑜𝑛𝑎𝑙</m:t>
                        </m:r>
                        <m:r>
                          <a:rPr lang="en-US" b="0" i="1" smtClean="0">
                            <a:latin typeface="Cambria Math" panose="02040503050406030204" pitchFamily="18" charset="0"/>
                          </a:rPr>
                          <m:t> </m:t>
                        </m:r>
                        <m:r>
                          <a:rPr lang="en-US" b="0" i="1" smtClean="0">
                            <a:latin typeface="Cambria Math" panose="02040503050406030204" pitchFamily="18" charset="0"/>
                          </a:rPr>
                          <m:t>𝑎𝑐𝑐𝑒𝑙𝑒𝑟𝑎𝑡𝑖𝑜𝑛</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m:rPr>
                            <m:nor/>
                          </m:rPr>
                          <a:rPr lang="en-US" dirty="0" smtClean="0"/>
                          <m:t>12.64911064</m:t>
                        </m:r>
                      </m:num>
                      <m:den>
                        <m:r>
                          <a:rPr lang="en-US" b="0" i="1" smtClean="0">
                            <a:latin typeface="Cambria Math" panose="02040503050406030204" pitchFamily="18" charset="0"/>
                          </a:rPr>
                          <m:t>32</m:t>
                        </m:r>
                      </m:den>
                    </m:f>
                    <m:r>
                      <a:rPr lang="en-US" b="0" i="1" smtClean="0">
                        <a:latin typeface="Cambria Math" panose="02040503050406030204" pitchFamily="18" charset="0"/>
                      </a:rPr>
                      <m:t>=0.3952847075 </m:t>
                    </m:r>
                    <m:r>
                      <a:rPr lang="en-US" b="0" i="1" smtClean="0">
                        <a:latin typeface="Cambria Math" panose="02040503050406030204" pitchFamily="18" charset="0"/>
                      </a:rPr>
                      <m:t>𝑠𝑒𝑐𝑜𝑛𝑑𝑠</m:t>
                    </m:r>
                  </m:oMath>
                </a14:m>
                <a:endParaRPr lang="en-US" b="0" dirty="0"/>
              </a:p>
              <a:p>
                <a:r>
                  <a:rPr lang="en-US" dirty="0"/>
                  <a:t>See line 9</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2875614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7884</TotalTime>
  <Words>687</Words>
  <Application>Microsoft Office PowerPoint</Application>
  <PresentationFormat>Widescreen</PresentationFormat>
  <Paragraphs>51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Cambria Math</vt:lpstr>
      <vt:lpstr>Office Theme</vt:lpstr>
      <vt:lpstr>Newtonian Mechanics</vt:lpstr>
      <vt:lpstr>What is Newtonian Mechanics?</vt:lpstr>
      <vt:lpstr>What do we hope to achieve here?</vt:lpstr>
      <vt:lpstr>Newtons Second Law</vt:lpstr>
      <vt:lpstr>Hang Time Example</vt:lpstr>
      <vt:lpstr>Here is a visual representation of Hang Time</vt:lpstr>
      <vt:lpstr>Solving Hang Time</vt:lpstr>
      <vt:lpstr>Now that we have some key components</vt:lpstr>
      <vt:lpstr>An alternative method to solving for time</vt:lpstr>
      <vt:lpstr>Now that we have the most important piece of the puzzle (time)</vt:lpstr>
      <vt:lpstr>Now we solved our first differential equation for projectile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Newtonian Mechanics</dc:title>
  <dc:creator>Conor Solner</dc:creator>
  <cp:lastModifiedBy>Conor Solner</cp:lastModifiedBy>
  <cp:revision>18</cp:revision>
  <dcterms:created xsi:type="dcterms:W3CDTF">2017-04-26T16:01:28Z</dcterms:created>
  <dcterms:modified xsi:type="dcterms:W3CDTF">2017-05-02T03:25:59Z</dcterms:modified>
</cp:coreProperties>
</file>